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omfortaa"/>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omfortaa-regular.fntdata"/><Relationship Id="rId14" Type="http://schemas.openxmlformats.org/officeDocument/2006/relationships/slide" Target="slides/slide9.xml"/><Relationship Id="rId16"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80410337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80410337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804103374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804103374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886972d540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886972d540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8414485f30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8414485f30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885f3bdbb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885f3bdbb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8414485f30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8414485f30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8414485f30_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8414485f30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885f3bdbb9_3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885f3bdbb9_3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3.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p:nvPr/>
        </p:nvSpPr>
        <p:spPr>
          <a:xfrm>
            <a:off x="2106875" y="1007800"/>
            <a:ext cx="5091000" cy="2471100"/>
          </a:xfrm>
          <a:prstGeom prst="roundRect">
            <a:avLst>
              <a:gd fmla="val 16667" name="adj"/>
            </a:avLst>
          </a:prstGeom>
          <a:gradFill>
            <a:gsLst>
              <a:gs pos="0">
                <a:srgbClr val="DFE9FB"/>
              </a:gs>
              <a:gs pos="100000">
                <a:srgbClr val="6E9BE7"/>
              </a:gs>
            </a:gsLst>
            <a:lin ang="5400012" scaled="0"/>
          </a:gra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ph type="ctrTitle"/>
          </p:nvPr>
        </p:nvSpPr>
        <p:spPr>
          <a:xfrm>
            <a:off x="392083" y="76670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sv">
                <a:solidFill>
                  <a:schemeClr val="lt1"/>
                </a:solidFill>
                <a:latin typeface="Times New Roman"/>
                <a:ea typeface="Times New Roman"/>
                <a:cs typeface="Times New Roman"/>
                <a:sym typeface="Times New Roman"/>
              </a:rPr>
              <a:t>Vinddraget</a:t>
            </a:r>
            <a:endParaRPr>
              <a:solidFill>
                <a:schemeClr val="lt1"/>
              </a:solidFill>
              <a:latin typeface="Times New Roman"/>
              <a:ea typeface="Times New Roman"/>
              <a:cs typeface="Times New Roman"/>
              <a:sym typeface="Times New Roman"/>
            </a:endParaRPr>
          </a:p>
        </p:txBody>
      </p:sp>
      <p:sp>
        <p:nvSpPr>
          <p:cNvPr id="56" name="Google Shape;56;p13"/>
          <p:cNvSpPr txBox="1"/>
          <p:nvPr/>
        </p:nvSpPr>
        <p:spPr>
          <a:xfrm>
            <a:off x="8273800" y="2135975"/>
            <a:ext cx="91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7" name="Google Shape;57;p13"/>
          <p:cNvSpPr txBox="1"/>
          <p:nvPr/>
        </p:nvSpPr>
        <p:spPr>
          <a:xfrm>
            <a:off x="3443175" y="2688375"/>
            <a:ext cx="26148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 sz="2100">
                <a:solidFill>
                  <a:schemeClr val="lt1"/>
                </a:solidFill>
                <a:latin typeface="Comfortaa"/>
                <a:ea typeface="Comfortaa"/>
                <a:cs typeface="Comfortaa"/>
                <a:sym typeface="Comfortaa"/>
              </a:rPr>
              <a:t>9e </a:t>
            </a:r>
            <a:r>
              <a:rPr b="1" lang="sv" sz="2100">
                <a:solidFill>
                  <a:schemeClr val="lt1"/>
                </a:solidFill>
                <a:latin typeface="Comfortaa"/>
                <a:ea typeface="Comfortaa"/>
                <a:cs typeface="Comfortaa"/>
                <a:sym typeface="Comfortaa"/>
              </a:rPr>
              <a:t>Pilängskolan</a:t>
            </a:r>
            <a:endParaRPr b="1" sz="2100">
              <a:solidFill>
                <a:schemeClr val="lt1"/>
              </a:solidFill>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160825"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020">
                <a:solidFill>
                  <a:schemeClr val="lt1"/>
                </a:solidFill>
                <a:latin typeface="Times New Roman"/>
                <a:ea typeface="Times New Roman"/>
                <a:cs typeface="Times New Roman"/>
                <a:sym typeface="Times New Roman"/>
              </a:rPr>
              <a:t>Vad är egentligen vinddraget?</a:t>
            </a:r>
            <a:endParaRPr sz="3020">
              <a:solidFill>
                <a:schemeClr val="lt1"/>
              </a:solidFill>
              <a:latin typeface="Times New Roman"/>
              <a:ea typeface="Times New Roman"/>
              <a:cs typeface="Times New Roman"/>
              <a:sym typeface="Times New Roman"/>
            </a:endParaRPr>
          </a:p>
        </p:txBody>
      </p:sp>
      <p:sp>
        <p:nvSpPr>
          <p:cNvPr id="63" name="Google Shape;63;p14"/>
          <p:cNvSpPr txBox="1"/>
          <p:nvPr>
            <p:ph idx="1" type="body"/>
          </p:nvPr>
        </p:nvSpPr>
        <p:spPr>
          <a:xfrm>
            <a:off x="311700" y="941150"/>
            <a:ext cx="4946700" cy="34494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sv">
                <a:solidFill>
                  <a:schemeClr val="lt1"/>
                </a:solidFill>
              </a:rPr>
              <a:t>Vinddraget är ett kompakt och enkelt vindkraftverk som lätt kan omvandla annars slösad rörelseenergi till </a:t>
            </a:r>
            <a:r>
              <a:rPr b="1" lang="sv">
                <a:solidFill>
                  <a:schemeClr val="lt1"/>
                </a:solidFill>
              </a:rPr>
              <a:t>elektrisk energi</a:t>
            </a:r>
            <a:r>
              <a:rPr b="1" lang="sv">
                <a:solidFill>
                  <a:schemeClr val="lt1"/>
                </a:solidFill>
              </a:rPr>
              <a:t> från vinddraget av bilar, som </a:t>
            </a:r>
            <a:endParaRPr b="1">
              <a:solidFill>
                <a:schemeClr val="lt1"/>
              </a:solidFill>
            </a:endParaRPr>
          </a:p>
          <a:p>
            <a:pPr indent="0" lvl="0" marL="0" rtl="0" algn="l">
              <a:spcBef>
                <a:spcPts val="0"/>
              </a:spcBef>
              <a:spcAft>
                <a:spcPts val="0"/>
              </a:spcAft>
              <a:buClr>
                <a:schemeClr val="dk1"/>
              </a:buClr>
              <a:buSzPts val="1100"/>
              <a:buFont typeface="Arial"/>
              <a:buNone/>
            </a:pPr>
            <a:r>
              <a:rPr b="1" lang="sv">
                <a:solidFill>
                  <a:schemeClr val="lt1"/>
                </a:solidFill>
              </a:rPr>
              <a:t>kör förbi i hög hastighet.</a:t>
            </a:r>
            <a:endParaRPr b="1">
              <a:solidFill>
                <a:schemeClr val="lt1"/>
              </a:solidFill>
            </a:endParaRPr>
          </a:p>
        </p:txBody>
      </p:sp>
      <p:pic>
        <p:nvPicPr>
          <p:cNvPr id="64" name="Google Shape;64;p14"/>
          <p:cNvPicPr preferRelativeResize="0"/>
          <p:nvPr/>
        </p:nvPicPr>
        <p:blipFill>
          <a:blip r:embed="rId4">
            <a:alphaModFix/>
          </a:blip>
          <a:stretch>
            <a:fillRect/>
          </a:stretch>
        </p:blipFill>
        <p:spPr>
          <a:xfrm>
            <a:off x="6097848" y="445025"/>
            <a:ext cx="2734451" cy="2428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243125"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020">
                <a:solidFill>
                  <a:schemeClr val="lt1"/>
                </a:solidFill>
                <a:latin typeface="Times New Roman"/>
                <a:ea typeface="Times New Roman"/>
                <a:cs typeface="Times New Roman"/>
                <a:sym typeface="Times New Roman"/>
              </a:rPr>
              <a:t>Hur kommer vinddraget att fungera?</a:t>
            </a:r>
            <a:endParaRPr sz="3020">
              <a:solidFill>
                <a:schemeClr val="lt1"/>
              </a:solidFill>
              <a:latin typeface="Times New Roman"/>
              <a:ea typeface="Times New Roman"/>
              <a:cs typeface="Times New Roman"/>
              <a:sym typeface="Times New Roman"/>
            </a:endParaRPr>
          </a:p>
        </p:txBody>
      </p:sp>
      <p:sp>
        <p:nvSpPr>
          <p:cNvPr id="70" name="Google Shape;70;p15"/>
          <p:cNvSpPr txBox="1"/>
          <p:nvPr>
            <p:ph idx="1" type="body"/>
          </p:nvPr>
        </p:nvSpPr>
        <p:spPr>
          <a:xfrm>
            <a:off x="311700" y="1017725"/>
            <a:ext cx="5572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sv">
                <a:solidFill>
                  <a:schemeClr val="lt1"/>
                </a:solidFill>
              </a:rPr>
              <a:t>Vinddraget från bilar som kör förbi kommer att få en propeller i vinddraget att snurra. Som sin tur kommer få en generator som är placerad under att börja omvandla propellerns rörelseenergi till elektrisk energi. Elektriciteten kommer att ledas till en elcentral där elen förs upp till elledningar och därefter kan användas i hushåll. </a:t>
            </a:r>
            <a:endParaRPr b="1">
              <a:solidFill>
                <a:schemeClr val="lt1"/>
              </a:solidFill>
            </a:endParaRPr>
          </a:p>
        </p:txBody>
      </p:sp>
      <p:pic>
        <p:nvPicPr>
          <p:cNvPr id="71" name="Google Shape;71;p15"/>
          <p:cNvPicPr preferRelativeResize="0"/>
          <p:nvPr/>
        </p:nvPicPr>
        <p:blipFill>
          <a:blip r:embed="rId4">
            <a:alphaModFix/>
          </a:blip>
          <a:stretch>
            <a:fillRect/>
          </a:stretch>
        </p:blipFill>
        <p:spPr>
          <a:xfrm>
            <a:off x="6321300" y="1017725"/>
            <a:ext cx="2511000" cy="2209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2431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020">
                <a:solidFill>
                  <a:schemeClr val="lt1"/>
                </a:solidFill>
                <a:latin typeface="Times New Roman"/>
                <a:ea typeface="Times New Roman"/>
                <a:cs typeface="Times New Roman"/>
                <a:sym typeface="Times New Roman"/>
              </a:rPr>
              <a:t>Vad kommer vinddraget att bestå av?</a:t>
            </a:r>
            <a:endParaRPr sz="3020">
              <a:solidFill>
                <a:schemeClr val="lt1"/>
              </a:solidFill>
              <a:latin typeface="Times New Roman"/>
              <a:ea typeface="Times New Roman"/>
              <a:cs typeface="Times New Roman"/>
              <a:sym typeface="Times New Roman"/>
            </a:endParaRPr>
          </a:p>
        </p:txBody>
      </p:sp>
      <p:sp>
        <p:nvSpPr>
          <p:cNvPr id="77" name="Google Shape;77;p16"/>
          <p:cNvSpPr txBox="1"/>
          <p:nvPr>
            <p:ph idx="1" type="body"/>
          </p:nvPr>
        </p:nvSpPr>
        <p:spPr>
          <a:xfrm>
            <a:off x="311700" y="1017725"/>
            <a:ext cx="5283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sv">
                <a:solidFill>
                  <a:schemeClr val="lt1"/>
                </a:solidFill>
              </a:rPr>
              <a:t>Bladen kommer bestå av glasfiberhärdplaster, precis som på traditionella vindkraftverk. Glasfiberhärdplaster kommer användas eftersom de är både lätta och snurrar då av vinden lätt. Glasfiberhärdplaster är även hållbara och går inte lätt sönder. Skyddet som ska skydda </a:t>
            </a:r>
            <a:r>
              <a:rPr b="1" lang="sv">
                <a:solidFill>
                  <a:schemeClr val="lt1"/>
                </a:solidFill>
              </a:rPr>
              <a:t>propellrarna</a:t>
            </a:r>
            <a:r>
              <a:rPr b="1" lang="sv">
                <a:solidFill>
                  <a:schemeClr val="lt1"/>
                </a:solidFill>
              </a:rPr>
              <a:t> från till exempel stenskott kommer bestå av vanligt stål.</a:t>
            </a:r>
            <a:endParaRPr b="1">
              <a:solidFill>
                <a:schemeClr val="lt1"/>
              </a:solidFill>
            </a:endParaRPr>
          </a:p>
          <a:p>
            <a:pPr indent="0" lvl="0" marL="0" rtl="0" algn="l">
              <a:spcBef>
                <a:spcPts val="0"/>
              </a:spcBef>
              <a:spcAft>
                <a:spcPts val="0"/>
              </a:spcAft>
              <a:buClr>
                <a:schemeClr val="dk1"/>
              </a:buClr>
              <a:buSzPts val="1100"/>
              <a:buFont typeface="Arial"/>
              <a:buNone/>
            </a:pPr>
            <a:r>
              <a:rPr lang="sv" sz="1200">
                <a:solidFill>
                  <a:schemeClr val="dk1"/>
                </a:solidFill>
                <a:latin typeface="Verdana"/>
                <a:ea typeface="Verdana"/>
                <a:cs typeface="Verdana"/>
                <a:sym typeface="Verdana"/>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151950" y="428550"/>
            <a:ext cx="91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020">
                <a:solidFill>
                  <a:schemeClr val="lt1"/>
                </a:solidFill>
                <a:latin typeface="Times New Roman"/>
                <a:ea typeface="Times New Roman"/>
                <a:cs typeface="Times New Roman"/>
                <a:sym typeface="Times New Roman"/>
              </a:rPr>
              <a:t>På vilket sätt är vinddraget hållbar och bra för miljön? </a:t>
            </a:r>
            <a:endParaRPr sz="3020">
              <a:solidFill>
                <a:schemeClr val="lt1"/>
              </a:solidFill>
              <a:latin typeface="Times New Roman"/>
              <a:ea typeface="Times New Roman"/>
              <a:cs typeface="Times New Roman"/>
              <a:sym typeface="Times New Roman"/>
            </a:endParaRPr>
          </a:p>
        </p:txBody>
      </p:sp>
      <p:sp>
        <p:nvSpPr>
          <p:cNvPr id="83" name="Google Shape;83;p17"/>
          <p:cNvSpPr txBox="1"/>
          <p:nvPr>
            <p:ph idx="1" type="body"/>
          </p:nvPr>
        </p:nvSpPr>
        <p:spPr>
          <a:xfrm>
            <a:off x="151950" y="1124700"/>
            <a:ext cx="9087000" cy="388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a:solidFill>
                  <a:schemeClr val="lt1"/>
                </a:solidFill>
              </a:rPr>
              <a:t>Vinddraget kommer att producera billig el samtidigt som den inte tar upp massor av plats till skillnad från traditionella vindkraftverk. Den producerar elektricitet från rörelse som annars hade blivit förlorad. Detta bidrar till FNs globala mål nummer 7, hållbar energi och globala mål nummer 13, att bekämpa klimatförändringarna eftersom den inte bidrar till koldioxidutsläpp och är en hållbar energikälla. Till skillnad från traditionella vindkraftverk är vinddraget inte farligt för fåglar. Eftersom de placeras vid motorvägar som redan har viltskydd är de inte ivägen för vilda djur. </a:t>
            </a:r>
            <a:endParaRPr b="1">
              <a:solidFill>
                <a:schemeClr val="lt1"/>
              </a:solidFill>
            </a:endParaRPr>
          </a:p>
        </p:txBody>
      </p:sp>
      <p:pic>
        <p:nvPicPr>
          <p:cNvPr id="84" name="Google Shape;84;p17"/>
          <p:cNvPicPr preferRelativeResize="0"/>
          <p:nvPr/>
        </p:nvPicPr>
        <p:blipFill>
          <a:blip r:embed="rId4">
            <a:alphaModFix/>
          </a:blip>
          <a:stretch>
            <a:fillRect/>
          </a:stretch>
        </p:blipFill>
        <p:spPr>
          <a:xfrm>
            <a:off x="7541050" y="3587550"/>
            <a:ext cx="1420650" cy="1420650"/>
          </a:xfrm>
          <a:prstGeom prst="rect">
            <a:avLst/>
          </a:prstGeom>
          <a:noFill/>
          <a:ln cap="flat" cmpd="sng" w="38100">
            <a:solidFill>
              <a:schemeClr val="lt1"/>
            </a:solidFill>
            <a:prstDash val="solid"/>
            <a:round/>
            <a:headEnd len="sm" w="sm" type="none"/>
            <a:tailEnd len="sm" w="sm" type="none"/>
          </a:ln>
        </p:spPr>
      </p:pic>
      <p:pic>
        <p:nvPicPr>
          <p:cNvPr id="85" name="Google Shape;85;p17"/>
          <p:cNvPicPr preferRelativeResize="0"/>
          <p:nvPr/>
        </p:nvPicPr>
        <p:blipFill>
          <a:blip r:embed="rId5">
            <a:alphaModFix/>
          </a:blip>
          <a:stretch>
            <a:fillRect/>
          </a:stretch>
        </p:blipFill>
        <p:spPr>
          <a:xfrm>
            <a:off x="5940950" y="3587550"/>
            <a:ext cx="1420650" cy="1420650"/>
          </a:xfrm>
          <a:prstGeom prst="rect">
            <a:avLst/>
          </a:prstGeom>
          <a:noFill/>
          <a:ln cap="flat" cmpd="sng" w="38100">
            <a:solidFill>
              <a:schemeClr val="lt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329200" y="238450"/>
            <a:ext cx="91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020">
                <a:solidFill>
                  <a:schemeClr val="lt1"/>
                </a:solidFill>
                <a:latin typeface="Times New Roman"/>
                <a:ea typeface="Times New Roman"/>
                <a:cs typeface="Times New Roman"/>
                <a:sym typeface="Times New Roman"/>
              </a:rPr>
              <a:t>På vilket sätt är vinddraget hållbar och bra för miljön?</a:t>
            </a:r>
            <a:endParaRPr sz="3020">
              <a:solidFill>
                <a:schemeClr val="lt1"/>
              </a:solidFill>
              <a:latin typeface="Times New Roman"/>
              <a:ea typeface="Times New Roman"/>
              <a:cs typeface="Times New Roman"/>
              <a:sym typeface="Times New Roman"/>
            </a:endParaRPr>
          </a:p>
        </p:txBody>
      </p:sp>
      <p:sp>
        <p:nvSpPr>
          <p:cNvPr id="91" name="Google Shape;91;p18"/>
          <p:cNvSpPr txBox="1"/>
          <p:nvPr>
            <p:ph idx="1" type="body"/>
          </p:nvPr>
        </p:nvSpPr>
        <p:spPr>
          <a:xfrm>
            <a:off x="429800" y="891000"/>
            <a:ext cx="4306800" cy="382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sv">
                <a:solidFill>
                  <a:schemeClr val="lt1"/>
                </a:solidFill>
              </a:rPr>
              <a:t>I och med att vinddraget kommer använda sig av en elektromagnetisk induktionsgenerator kommer den att behöva bestå av sällsynta jordartsmetaller som till exempel neodymium. Sällsynta jordartsmetaller från gamla vinddrag som gått sönder går att återanvändas i nya vilket gör att klimatpåverkan därmed inte blir särskilt stor.</a:t>
            </a:r>
            <a:endParaRPr b="1">
              <a:solidFill>
                <a:schemeClr val="lt1"/>
              </a:solidFill>
            </a:endParaRPr>
          </a:p>
          <a:p>
            <a:pPr indent="0" lvl="0" marL="0" rtl="0" algn="l">
              <a:spcBef>
                <a:spcPts val="0"/>
              </a:spcBef>
              <a:spcAft>
                <a:spcPts val="1200"/>
              </a:spcAft>
              <a:buNone/>
            </a:pPr>
            <a:r>
              <a:t/>
            </a:r>
            <a:endParaRPr/>
          </a:p>
        </p:txBody>
      </p:sp>
      <p:pic>
        <p:nvPicPr>
          <p:cNvPr id="92" name="Google Shape;92;p18"/>
          <p:cNvPicPr preferRelativeResize="0"/>
          <p:nvPr/>
        </p:nvPicPr>
        <p:blipFill>
          <a:blip r:embed="rId4">
            <a:alphaModFix/>
          </a:blip>
          <a:stretch>
            <a:fillRect/>
          </a:stretch>
        </p:blipFill>
        <p:spPr>
          <a:xfrm>
            <a:off x="5948250" y="1151400"/>
            <a:ext cx="2051074" cy="1934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020">
                <a:solidFill>
                  <a:schemeClr val="lt1"/>
                </a:solidFill>
                <a:latin typeface="Times New Roman"/>
                <a:ea typeface="Times New Roman"/>
                <a:cs typeface="Times New Roman"/>
                <a:sym typeface="Times New Roman"/>
              </a:rPr>
              <a:t>På vilket sätt är vinddraget kreativt och nytänkande?</a:t>
            </a:r>
            <a:endParaRPr sz="3020">
              <a:solidFill>
                <a:schemeClr val="lt1"/>
              </a:solidFill>
              <a:latin typeface="Times New Roman"/>
              <a:ea typeface="Times New Roman"/>
              <a:cs typeface="Times New Roman"/>
              <a:sym typeface="Times New Roman"/>
            </a:endParaRPr>
          </a:p>
        </p:txBody>
      </p:sp>
      <p:sp>
        <p:nvSpPr>
          <p:cNvPr id="98" name="Google Shape;98;p19"/>
          <p:cNvSpPr txBox="1"/>
          <p:nvPr>
            <p:ph idx="1" type="body"/>
          </p:nvPr>
        </p:nvSpPr>
        <p:spPr>
          <a:xfrm>
            <a:off x="347250" y="1017725"/>
            <a:ext cx="8449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sv">
                <a:solidFill>
                  <a:schemeClr val="lt1"/>
                </a:solidFill>
              </a:rPr>
              <a:t>Vinddraget är en nytänkande och kreativ uppfinning. De senaste ansökningarna till spänningssökarna har inte tänkt på att vindens rörelseenergi efter bilar kan omvandlas till elektrisk energi. Den här nytänkande uppfinningen tänker på en rörelseenergi från bilar som inte är inuti själva bilen. Vinddraget är en modern och ny uppfinning eftersom den tillverkar energi på ett miljösäkert och nytt sätt. Vinddraget är innovativt eftersom den bidrar till mål 7 i miljöråden som är att utvinna hållbar energi för alla. </a:t>
            </a:r>
            <a:endParaRPr b="1">
              <a:solidFill>
                <a:schemeClr val="lt1"/>
              </a:solidFill>
            </a:endParaRPr>
          </a:p>
          <a:p>
            <a:pPr indent="0" lvl="0" marL="0" rtl="0" algn="l">
              <a:spcBef>
                <a:spcPts val="0"/>
              </a:spcBef>
              <a:spcAft>
                <a:spcPts val="0"/>
              </a:spcAft>
              <a:buNone/>
            </a:pPr>
            <a:r>
              <a:t/>
            </a:r>
            <a:endParaRPr/>
          </a:p>
        </p:txBody>
      </p:sp>
      <p:pic>
        <p:nvPicPr>
          <p:cNvPr id="99" name="Google Shape;99;p19"/>
          <p:cNvPicPr preferRelativeResize="0"/>
          <p:nvPr/>
        </p:nvPicPr>
        <p:blipFill>
          <a:blip r:embed="rId4">
            <a:alphaModFix/>
          </a:blip>
          <a:stretch>
            <a:fillRect/>
          </a:stretch>
        </p:blipFill>
        <p:spPr>
          <a:xfrm>
            <a:off x="7586875" y="3532675"/>
            <a:ext cx="1420650" cy="1420650"/>
          </a:xfrm>
          <a:prstGeom prst="rect">
            <a:avLst/>
          </a:prstGeom>
          <a:noFill/>
          <a:ln cap="flat" cmpd="sng" w="38100">
            <a:solidFill>
              <a:schemeClr val="lt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sv" sz="3020">
                <a:solidFill>
                  <a:schemeClr val="lt1"/>
                </a:solidFill>
                <a:latin typeface="Times New Roman"/>
                <a:ea typeface="Times New Roman"/>
                <a:cs typeface="Times New Roman"/>
                <a:sym typeface="Times New Roman"/>
              </a:rPr>
              <a:t>Hur passar den årets tema?</a:t>
            </a:r>
            <a:endParaRPr sz="3020">
              <a:solidFill>
                <a:schemeClr val="lt1"/>
              </a:solidFill>
              <a:latin typeface="Times New Roman"/>
              <a:ea typeface="Times New Roman"/>
              <a:cs typeface="Times New Roman"/>
              <a:sym typeface="Times New Roman"/>
            </a:endParaRPr>
          </a:p>
        </p:txBody>
      </p:sp>
      <p:sp>
        <p:nvSpPr>
          <p:cNvPr id="105" name="Google Shape;105;p20"/>
          <p:cNvSpPr txBox="1"/>
          <p:nvPr>
            <p:ph idx="1" type="body"/>
          </p:nvPr>
        </p:nvSpPr>
        <p:spPr>
          <a:xfrm>
            <a:off x="311700" y="10177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sv">
                <a:solidFill>
                  <a:schemeClr val="lt1"/>
                </a:solidFill>
              </a:rPr>
              <a:t>Eftersom att de kan placeras vid vägar kan de placeras väldigt nära städer. Elektriciteten som utvinns från vinddraget kommer bland annat användas av hushållen. Det betyder att man då får energi från trakten vilket stämmer in på årets tema. Placerar man vinddraget vid stora vägar och använder energin från dem blir samhället mer hållbart vilket bidrar till FNs globala mål 11, hållbara samhällen.</a:t>
            </a:r>
            <a:endParaRPr b="1">
              <a:solidFill>
                <a:schemeClr val="lt1"/>
              </a:solidFill>
            </a:endParaRPr>
          </a:p>
          <a:p>
            <a:pPr indent="0" lvl="0" marL="0" rtl="0" algn="l">
              <a:spcBef>
                <a:spcPts val="0"/>
              </a:spcBef>
              <a:spcAft>
                <a:spcPts val="1200"/>
              </a:spcAft>
              <a:buNone/>
            </a:pPr>
            <a:r>
              <a:t/>
            </a:r>
            <a:endParaRPr/>
          </a:p>
        </p:txBody>
      </p:sp>
      <p:pic>
        <p:nvPicPr>
          <p:cNvPr id="106" name="Google Shape;106;p20"/>
          <p:cNvPicPr preferRelativeResize="0"/>
          <p:nvPr/>
        </p:nvPicPr>
        <p:blipFill>
          <a:blip r:embed="rId4">
            <a:alphaModFix/>
          </a:blip>
          <a:stretch>
            <a:fillRect/>
          </a:stretch>
        </p:blipFill>
        <p:spPr>
          <a:xfrm>
            <a:off x="7557525" y="3592850"/>
            <a:ext cx="1436174" cy="1436174"/>
          </a:xfrm>
          <a:prstGeom prst="rect">
            <a:avLst/>
          </a:prstGeom>
          <a:noFill/>
          <a:ln cap="flat" cmpd="sng" w="38100">
            <a:solidFill>
              <a:schemeClr val="lt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21"/>
          <p:cNvSpPr/>
          <p:nvPr/>
        </p:nvSpPr>
        <p:spPr>
          <a:xfrm>
            <a:off x="2106875" y="1007800"/>
            <a:ext cx="5091000" cy="2471100"/>
          </a:xfrm>
          <a:prstGeom prst="roundRect">
            <a:avLst>
              <a:gd fmla="val 16667" name="adj"/>
            </a:avLst>
          </a:prstGeom>
          <a:gradFill>
            <a:gsLst>
              <a:gs pos="0">
                <a:srgbClr val="DFE9FB"/>
              </a:gs>
              <a:gs pos="100000">
                <a:srgbClr val="6E9BE7"/>
              </a:gs>
            </a:gsLst>
            <a:lin ang="5400012" scaled="0"/>
          </a:gra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21"/>
          <p:cNvSpPr txBox="1"/>
          <p:nvPr>
            <p:ph type="ctrTitle"/>
          </p:nvPr>
        </p:nvSpPr>
        <p:spPr>
          <a:xfrm>
            <a:off x="392075" y="519150"/>
            <a:ext cx="8520600" cy="223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sv">
                <a:solidFill>
                  <a:schemeClr val="lt1"/>
                </a:solidFill>
                <a:latin typeface="Times New Roman"/>
                <a:ea typeface="Times New Roman"/>
                <a:cs typeface="Times New Roman"/>
                <a:sym typeface="Times New Roman"/>
              </a:rPr>
              <a:t>Rösta på oss!</a:t>
            </a:r>
            <a:endParaRPr>
              <a:solidFill>
                <a:schemeClr val="lt1"/>
              </a:solidFill>
              <a:latin typeface="Times New Roman"/>
              <a:ea typeface="Times New Roman"/>
              <a:cs typeface="Times New Roman"/>
              <a:sym typeface="Times New Roman"/>
            </a:endParaRPr>
          </a:p>
        </p:txBody>
      </p:sp>
      <p:sp>
        <p:nvSpPr>
          <p:cNvPr id="113" name="Google Shape;113;p21"/>
          <p:cNvSpPr txBox="1"/>
          <p:nvPr/>
        </p:nvSpPr>
        <p:spPr>
          <a:xfrm>
            <a:off x="2619000" y="2530600"/>
            <a:ext cx="3906000" cy="9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2600">
                <a:solidFill>
                  <a:schemeClr val="lt1"/>
                </a:solidFill>
              </a:rPr>
              <a:t>       9e Pilängskolan </a:t>
            </a:r>
            <a:endParaRPr sz="26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