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omfortaa" panose="020B0604020202020204" charset="0"/>
      <p:regular r:id="rId13"/>
      <p:bold r:id="rId14"/>
    </p:embeddedFont>
    <p:embeddedFont>
      <p:font typeface="Lexend" panose="020B0604020202020204" charset="0"/>
      <p:regular r:id="rId15"/>
      <p:bold r:id="rId16"/>
    </p:embeddedFont>
    <p:embeddedFont>
      <p:font typeface="Proxima Nova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6971dde58_3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6971dde58_3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86971dde58_3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86971dde58_3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6971dde5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6971dde5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6971dde58_3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6971dde58_3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6971dde58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86971dde58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86971dde58_8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86971dde58_8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86971dde58_8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86971dde58_8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86d450756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86d450756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86971dde58_3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86971dde58_3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8700525c1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8700525c1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494975" y="688500"/>
            <a:ext cx="3766500" cy="3766500"/>
          </a:xfrm>
          <a:prstGeom prst="ellipse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2494987" y="1852550"/>
            <a:ext cx="3766500" cy="22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HYDRO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FOTON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4533312" y="1310726"/>
            <a:ext cx="289800" cy="2916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4550" y="-235162"/>
            <a:ext cx="1766300" cy="17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6828860">
            <a:off x="-24381" y="1057920"/>
            <a:ext cx="1191136" cy="11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6828860">
            <a:off x="-606881" y="5520"/>
            <a:ext cx="1191136" cy="11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5982118">
            <a:off x="847509" y="-90273"/>
            <a:ext cx="1190933" cy="11717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10419971">
            <a:off x="7294575" y="2897112"/>
            <a:ext cx="1191070" cy="117175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10419971">
            <a:off x="7294575" y="1593275"/>
            <a:ext cx="1191070" cy="117175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10419711">
            <a:off x="6256465" y="1359222"/>
            <a:ext cx="929381" cy="91430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l="-9383" t="34857" r="88277" b="28873"/>
          <a:stretch/>
        </p:blipFill>
        <p:spPr>
          <a:xfrm rot="3142221">
            <a:off x="8828224" y="2140245"/>
            <a:ext cx="430309" cy="73944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/>
          <p:nvPr/>
        </p:nvSpPr>
        <p:spPr>
          <a:xfrm>
            <a:off x="9239586" y="3637926"/>
            <a:ext cx="72900" cy="32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9239586" y="3751247"/>
            <a:ext cx="72900" cy="32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149750" y="3640825"/>
            <a:ext cx="1925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r>
              <a:rPr lang="en-GB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ilingual </a:t>
            </a:r>
            <a:r>
              <a:rPr lang="en-GB" sz="1800" b="1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M</a:t>
            </a:r>
            <a:r>
              <a:rPr lang="en-GB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ontessori</a:t>
            </a:r>
            <a:endParaRPr sz="18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r>
              <a:rPr lang="en-GB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chool </a:t>
            </a:r>
            <a:r>
              <a:rPr lang="en-GB" sz="15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</a:t>
            </a:r>
            <a:endParaRPr sz="15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L</a:t>
            </a:r>
            <a:r>
              <a:rPr lang="en-GB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und</a:t>
            </a:r>
            <a:endParaRPr sz="18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4564125" y="1194175"/>
            <a:ext cx="408300" cy="3957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3713175" y="1569314"/>
            <a:ext cx="867900" cy="85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4363262" y="1117975"/>
            <a:ext cx="700200" cy="67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4565009" y="1309666"/>
            <a:ext cx="296700" cy="2877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4363251" y="1578427"/>
            <a:ext cx="217800" cy="2193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4">
            <a:alphaModFix/>
          </a:blip>
          <a:srcRect l="18518" t="26093" r="53444" b="31292"/>
          <a:stretch/>
        </p:blipFill>
        <p:spPr>
          <a:xfrm>
            <a:off x="451475" y="3144230"/>
            <a:ext cx="487200" cy="49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10419971">
            <a:off x="5882425" y="-90288"/>
            <a:ext cx="1191070" cy="1171756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>
            <a:off x="3942974" y="1789532"/>
            <a:ext cx="408300" cy="4161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"/>
          <p:cNvSpPr/>
          <p:nvPr/>
        </p:nvSpPr>
        <p:spPr>
          <a:xfrm>
            <a:off x="2519300" y="0"/>
            <a:ext cx="3766500" cy="3766500"/>
          </a:xfrm>
          <a:prstGeom prst="ellipse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66" name="Google Shape;266;p22"/>
          <p:cNvSpPr txBox="1">
            <a:spLocks noGrp="1"/>
          </p:cNvSpPr>
          <p:nvPr>
            <p:ph type="ctrTitle"/>
          </p:nvPr>
        </p:nvSpPr>
        <p:spPr>
          <a:xfrm>
            <a:off x="2519312" y="1164050"/>
            <a:ext cx="3766500" cy="22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HYDRO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FOTON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7" name="Google Shape;267;p22"/>
          <p:cNvSpPr/>
          <p:nvPr/>
        </p:nvSpPr>
        <p:spPr>
          <a:xfrm>
            <a:off x="4557637" y="622226"/>
            <a:ext cx="289800" cy="2916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4550" y="-235162"/>
            <a:ext cx="1766300" cy="17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2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6828860">
            <a:off x="-24381" y="1057920"/>
            <a:ext cx="1191136" cy="11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2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6828860">
            <a:off x="-606881" y="5520"/>
            <a:ext cx="1191136" cy="11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2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5982118">
            <a:off x="847509" y="-90273"/>
            <a:ext cx="1190933" cy="11717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2" name="Google Shape;272;p22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10419711">
            <a:off x="6414540" y="1359222"/>
            <a:ext cx="929381" cy="9143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3" name="Google Shape;273;p22"/>
          <p:cNvSpPr/>
          <p:nvPr/>
        </p:nvSpPr>
        <p:spPr>
          <a:xfrm>
            <a:off x="9239586" y="3637926"/>
            <a:ext cx="72900" cy="32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2"/>
          <p:cNvSpPr/>
          <p:nvPr/>
        </p:nvSpPr>
        <p:spPr>
          <a:xfrm>
            <a:off x="9239586" y="3751247"/>
            <a:ext cx="72900" cy="32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2"/>
          <p:cNvSpPr txBox="1"/>
          <p:nvPr/>
        </p:nvSpPr>
        <p:spPr>
          <a:xfrm>
            <a:off x="149750" y="3640825"/>
            <a:ext cx="1925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r>
              <a:rPr lang="en-GB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ilingual </a:t>
            </a:r>
            <a:r>
              <a:rPr lang="en-GB" sz="1800" b="1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M</a:t>
            </a:r>
            <a:r>
              <a:rPr lang="en-GB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ontessori</a:t>
            </a:r>
            <a:endParaRPr sz="18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r>
              <a:rPr lang="en-GB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chool </a:t>
            </a:r>
            <a:r>
              <a:rPr lang="en-GB" sz="15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</a:t>
            </a:r>
            <a:endParaRPr sz="15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L</a:t>
            </a:r>
            <a:r>
              <a:rPr lang="en-GB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und  </a:t>
            </a:r>
            <a:r>
              <a:rPr lang="en-GB" sz="1800" b="1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9A</a:t>
            </a:r>
            <a:endParaRPr sz="1800" b="1"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6" name="Google Shape;276;p22"/>
          <p:cNvSpPr/>
          <p:nvPr/>
        </p:nvSpPr>
        <p:spPr>
          <a:xfrm>
            <a:off x="4588450" y="505675"/>
            <a:ext cx="408300" cy="3957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77" name="Google Shape;277;p22"/>
          <p:cNvSpPr/>
          <p:nvPr/>
        </p:nvSpPr>
        <p:spPr>
          <a:xfrm>
            <a:off x="3737500" y="880814"/>
            <a:ext cx="867900" cy="85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2"/>
          <p:cNvSpPr/>
          <p:nvPr/>
        </p:nvSpPr>
        <p:spPr>
          <a:xfrm>
            <a:off x="4387587" y="429475"/>
            <a:ext cx="700200" cy="67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2"/>
          <p:cNvSpPr/>
          <p:nvPr/>
        </p:nvSpPr>
        <p:spPr>
          <a:xfrm>
            <a:off x="4589334" y="621166"/>
            <a:ext cx="296700" cy="2877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80" name="Google Shape;280;p22"/>
          <p:cNvSpPr/>
          <p:nvPr/>
        </p:nvSpPr>
        <p:spPr>
          <a:xfrm>
            <a:off x="4387576" y="889927"/>
            <a:ext cx="217800" cy="2193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pic>
        <p:nvPicPr>
          <p:cNvPr id="281" name="Google Shape;281;p22"/>
          <p:cNvPicPr preferRelativeResize="0"/>
          <p:nvPr/>
        </p:nvPicPr>
        <p:blipFill rotWithShape="1">
          <a:blip r:embed="rId4">
            <a:alphaModFix/>
          </a:blip>
          <a:srcRect l="18518" t="26093" r="53444" b="31292"/>
          <a:stretch/>
        </p:blipFill>
        <p:spPr>
          <a:xfrm>
            <a:off x="451475" y="3144230"/>
            <a:ext cx="487200" cy="49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2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10419971">
            <a:off x="5882425" y="-90288"/>
            <a:ext cx="1191070" cy="117175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83" name="Google Shape;283;p22"/>
          <p:cNvSpPr/>
          <p:nvPr/>
        </p:nvSpPr>
        <p:spPr>
          <a:xfrm>
            <a:off x="3967299" y="1101032"/>
            <a:ext cx="408300" cy="4161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84" name="Google Shape;284;p22"/>
          <p:cNvSpPr txBox="1"/>
          <p:nvPr/>
        </p:nvSpPr>
        <p:spPr>
          <a:xfrm>
            <a:off x="1904275" y="4092350"/>
            <a:ext cx="532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Comfortaa"/>
                <a:ea typeface="Comfortaa"/>
                <a:cs typeface="Comfortaa"/>
                <a:sym typeface="Comfortaa"/>
              </a:rPr>
              <a:t>RÖSTA PÅ HYDROFOTON!</a:t>
            </a:r>
            <a:endParaRPr sz="30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24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 b="1">
                <a:latin typeface="Comfortaa"/>
                <a:ea typeface="Comfortaa"/>
                <a:cs typeface="Comfortaa"/>
                <a:sym typeface="Comfortaa"/>
              </a:rPr>
              <a:t>Skiss:</a:t>
            </a:r>
            <a:endParaRPr sz="242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3">
            <a:alphaModFix/>
          </a:blip>
          <a:srcRect l="9906" t="28783" r="37956" b="21183"/>
          <a:stretch/>
        </p:blipFill>
        <p:spPr>
          <a:xfrm>
            <a:off x="1413500" y="347925"/>
            <a:ext cx="6171900" cy="4355700"/>
          </a:xfrm>
          <a:prstGeom prst="roundRect">
            <a:avLst>
              <a:gd name="adj" fmla="val 8663"/>
            </a:avLst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4715025" y="4703625"/>
            <a:ext cx="4657500" cy="445200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7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ilingual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M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ontessori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chool </a:t>
            </a:r>
            <a:r>
              <a:rPr lang="en-GB" sz="1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of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L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und</a:t>
            </a:r>
            <a:endParaRPr sz="1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7796850" y="53163"/>
            <a:ext cx="1228800" cy="1228800"/>
          </a:xfrm>
          <a:prstGeom prst="ellipse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8058063" y="561526"/>
            <a:ext cx="453900" cy="4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8398143" y="325413"/>
            <a:ext cx="366300" cy="35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8503683" y="425694"/>
            <a:ext cx="155100" cy="1506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8398138" y="566293"/>
            <a:ext cx="114000" cy="1149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8178278" y="676729"/>
            <a:ext cx="213600" cy="2175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4">
            <a:alphaModFix/>
          </a:blip>
          <a:srcRect r="53863" b="54617"/>
          <a:stretch/>
        </p:blipFill>
        <p:spPr>
          <a:xfrm rot="6828860">
            <a:off x="-863406" y="3819720"/>
            <a:ext cx="1191136" cy="11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 r="53863" b="54617"/>
          <a:stretch/>
        </p:blipFill>
        <p:spPr>
          <a:xfrm rot="6828860">
            <a:off x="305069" y="4457495"/>
            <a:ext cx="1191136" cy="11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4">
            <a:alphaModFix/>
          </a:blip>
          <a:srcRect r="53863" b="54617"/>
          <a:stretch/>
        </p:blipFill>
        <p:spPr>
          <a:xfrm rot="-5982118">
            <a:off x="8484" y="2671527"/>
            <a:ext cx="1190933" cy="117174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9575" y="1505150"/>
            <a:ext cx="1766300" cy="17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>
            <a:off x="6770175" y="398925"/>
            <a:ext cx="1384625" cy="13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6828860">
            <a:off x="-302081" y="-70680"/>
            <a:ext cx="1191136" cy="11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5982118">
            <a:off x="847509" y="-242673"/>
            <a:ext cx="1190933" cy="11717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10419971">
            <a:off x="7779125" y="62112"/>
            <a:ext cx="1191070" cy="117175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10419971">
            <a:off x="8239300" y="2077175"/>
            <a:ext cx="1191070" cy="117175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9091856" y="4623352"/>
            <a:ext cx="10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9091856" y="4792553"/>
            <a:ext cx="10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-9383" t="34857" r="88277" b="28873"/>
          <a:stretch/>
        </p:blipFill>
        <p:spPr>
          <a:xfrm rot="3142221">
            <a:off x="8828224" y="922345"/>
            <a:ext cx="430309" cy="73944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/>
          <p:nvPr/>
        </p:nvSpPr>
        <p:spPr>
          <a:xfrm>
            <a:off x="9239586" y="3637926"/>
            <a:ext cx="72900" cy="32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9239586" y="3751247"/>
            <a:ext cx="72900" cy="32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7796850" y="53163"/>
            <a:ext cx="1228800" cy="1228800"/>
          </a:xfrm>
          <a:prstGeom prst="ellipse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293598" y="868575"/>
            <a:ext cx="82398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GB" sz="24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Funktionalitet:</a:t>
            </a:r>
            <a:endParaRPr sz="24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4499308" y="1732346"/>
            <a:ext cx="4119900" cy="25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-GB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Här sker en reaktion som leder till att vätet och syret genererar energi. Under processen bildas även vatten, som skickas upp till en ny behållare 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-GB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Vattnet som skapas under processen skickas tillbaka till bioreaktorn genom ett rör.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-GB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 röret finns det turbiner som utvinner energi från vattnet.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293600" y="1372775"/>
            <a:ext cx="4567800" cy="29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-GB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Genmodifierade mikroalger placeras in i en bioreaktor där de har tillgång till solljus, genom speglar som reflekterar värme och ljus. 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-GB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Algerna matas med kolbaserat avfall (mat, avlopp, m.m.).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-GB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Algerna genmodifieras med hydrogenas som skyddas av ett proteinmembran.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-GB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Algerna producerar väte och syre genom fotosyntes och fotofermentation.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-GB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Vätet och syret åker upp genom smala rör till en vakuumkammare.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l="-9383" t="34857" r="88277" b="28873"/>
          <a:stretch/>
        </p:blipFill>
        <p:spPr>
          <a:xfrm rot="-3047855">
            <a:off x="8825050" y="3853511"/>
            <a:ext cx="642500" cy="110407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/>
          <p:nvPr/>
        </p:nvSpPr>
        <p:spPr>
          <a:xfrm rot="-1784693">
            <a:off x="8907144" y="4381155"/>
            <a:ext cx="108840" cy="4878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/>
          <p:nvPr/>
        </p:nvSpPr>
        <p:spPr>
          <a:xfrm rot="-1784693">
            <a:off x="8991171" y="4528017"/>
            <a:ext cx="108840" cy="4878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4715025" y="4703625"/>
            <a:ext cx="4657500" cy="445200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7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ilingual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M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ontessori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chool </a:t>
            </a:r>
            <a:r>
              <a:rPr lang="en-GB" sz="1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of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L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und</a:t>
            </a:r>
            <a:endParaRPr sz="1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8058063" y="561526"/>
            <a:ext cx="453900" cy="4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8398143" y="325413"/>
            <a:ext cx="366300" cy="35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8503683" y="425694"/>
            <a:ext cx="155100" cy="1506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8398138" y="566293"/>
            <a:ext cx="114000" cy="1149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8178278" y="676729"/>
            <a:ext cx="213600" cy="2175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6828860">
            <a:off x="-229624" y="-260430"/>
            <a:ext cx="1191136" cy="11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5982118">
            <a:off x="1075753" y="-305635"/>
            <a:ext cx="1190933" cy="117174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365944" y="84134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 b="1" dirty="0" err="1">
                <a:latin typeface="Comfortaa"/>
                <a:ea typeface="Comfortaa"/>
                <a:cs typeface="Comfortaa"/>
                <a:sym typeface="Comfortaa"/>
              </a:rPr>
              <a:t>Hållbarhet</a:t>
            </a:r>
            <a:r>
              <a:rPr lang="en-GB" sz="2420" b="1" dirty="0"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242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365944" y="159236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Väte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är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effektiv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och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miljövänlig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energikälla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som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används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för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lite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dagens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samhälle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Under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processen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sker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inga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farliga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utsläpp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som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kan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skada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ekosystem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och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/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eller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påverka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människas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hälsa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negativt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Idéen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tar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tillvara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på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olika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typer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av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naturresurser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och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påverkar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inte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heller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de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redan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existerande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resurserna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Vattnet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som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används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HydroFotonen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tas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tillvara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på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och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används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på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nytt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1600" dirty="0">
              <a:solidFill>
                <a:schemeClr val="dk1"/>
              </a:solidFill>
              <a:highlight>
                <a:srgbClr val="00FF00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Minskar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algblomning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både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sjöar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och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hav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detta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eftersom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HydroFoton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samlar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ihop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alger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Kolbaserat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avfall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används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istället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för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att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slängas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och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skada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miljön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Använder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naturliga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och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enkla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resurser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som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är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lätta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att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få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tag </a:t>
            </a:r>
            <a:r>
              <a:rPr lang="en-GB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på</a:t>
            </a: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4715025" y="4703625"/>
            <a:ext cx="4657500" cy="445200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7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ilingual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M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ontessori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chool </a:t>
            </a:r>
            <a:r>
              <a:rPr lang="en-GB" sz="1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of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L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und</a:t>
            </a:r>
            <a:endParaRPr sz="1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10419971">
            <a:off x="7779125" y="62112"/>
            <a:ext cx="1191070" cy="117175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/>
        </p:nvSpPr>
        <p:spPr>
          <a:xfrm>
            <a:off x="7796850" y="53163"/>
            <a:ext cx="1228800" cy="1228800"/>
          </a:xfrm>
          <a:prstGeom prst="ellipse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8088846" y="568722"/>
            <a:ext cx="402300" cy="39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8409071" y="330080"/>
            <a:ext cx="324600" cy="31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8512325" y="409513"/>
            <a:ext cx="137400" cy="133200"/>
          </a:xfrm>
          <a:prstGeom prst="rect">
            <a:avLst/>
          </a:prstGeom>
          <a:solidFill>
            <a:srgbClr val="5CC096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8402116" y="542876"/>
            <a:ext cx="113700" cy="114300"/>
          </a:xfrm>
          <a:prstGeom prst="rect">
            <a:avLst/>
          </a:prstGeom>
          <a:solidFill>
            <a:srgbClr val="5CC096"/>
          </a:solidFill>
          <a:ln w="19050" cap="flat" cmpd="sng">
            <a:solidFill>
              <a:srgbClr val="5CC0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8171009" y="650413"/>
            <a:ext cx="237900" cy="2337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7796850" y="53163"/>
            <a:ext cx="1228800" cy="1228800"/>
          </a:xfrm>
          <a:prstGeom prst="ellipse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8058063" y="561526"/>
            <a:ext cx="453900" cy="4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6"/>
          <p:cNvSpPr/>
          <p:nvPr/>
        </p:nvSpPr>
        <p:spPr>
          <a:xfrm>
            <a:off x="8398143" y="325413"/>
            <a:ext cx="366300" cy="35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6"/>
          <p:cNvSpPr/>
          <p:nvPr/>
        </p:nvSpPr>
        <p:spPr>
          <a:xfrm>
            <a:off x="8503683" y="425694"/>
            <a:ext cx="155100" cy="1506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8398138" y="566293"/>
            <a:ext cx="114000" cy="1149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8178278" y="676729"/>
            <a:ext cx="213600" cy="2175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6828860">
            <a:off x="-302081" y="-375480"/>
            <a:ext cx="1191136" cy="11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5982118">
            <a:off x="847509" y="-547473"/>
            <a:ext cx="1190933" cy="117174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381442" y="56872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 b="1" dirty="0" err="1">
                <a:latin typeface="Comfortaa"/>
                <a:ea typeface="Comfortaa"/>
                <a:cs typeface="Comfortaa"/>
                <a:sym typeface="Comfortaa"/>
              </a:rPr>
              <a:t>Lokal</a:t>
            </a:r>
            <a:r>
              <a:rPr lang="en-GB" sz="2420" b="1" dirty="0"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242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-GB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Vår ide är lokal för att den samlar upp mikroalger från olika typer av sjöar, hav och större vattendrag runt om i trakten. Men HydroFoton kan man även utvidga och börja använda runt om i världen där det finns stora problem med algblomning eller brist på el.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-GB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Den stärker Skånes elförsörjning och bekämpar algblomning samt övergödning i lokala sjöar/hav/vattendrag runt om i Skåne. Bland annat Östersjön som har stora problem med algblomning. 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4715025" y="4703625"/>
            <a:ext cx="4657500" cy="445200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7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ilingual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M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ontessori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chool </a:t>
            </a:r>
            <a:r>
              <a:rPr lang="en-GB" sz="1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of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L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und</a:t>
            </a:r>
            <a:endParaRPr sz="1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51" name="Google Shape;151;p17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10419971">
            <a:off x="7779125" y="62112"/>
            <a:ext cx="1191070" cy="117175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2" name="Google Shape;152;p17"/>
          <p:cNvSpPr/>
          <p:nvPr/>
        </p:nvSpPr>
        <p:spPr>
          <a:xfrm>
            <a:off x="7796850" y="53163"/>
            <a:ext cx="1228800" cy="1228800"/>
          </a:xfrm>
          <a:prstGeom prst="ellipse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8088846" y="568722"/>
            <a:ext cx="402300" cy="39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8409071" y="330080"/>
            <a:ext cx="324600" cy="31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/>
          <p:nvPr/>
        </p:nvSpPr>
        <p:spPr>
          <a:xfrm>
            <a:off x="8512325" y="409513"/>
            <a:ext cx="137400" cy="133200"/>
          </a:xfrm>
          <a:prstGeom prst="rect">
            <a:avLst/>
          </a:prstGeom>
          <a:solidFill>
            <a:srgbClr val="5CC096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8402116" y="542876"/>
            <a:ext cx="113700" cy="114300"/>
          </a:xfrm>
          <a:prstGeom prst="rect">
            <a:avLst/>
          </a:prstGeom>
          <a:solidFill>
            <a:srgbClr val="5CC096"/>
          </a:solidFill>
          <a:ln w="19050" cap="flat" cmpd="sng">
            <a:solidFill>
              <a:srgbClr val="5CC0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8171009" y="650413"/>
            <a:ext cx="237900" cy="2337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58" name="Google Shape;158;p17"/>
          <p:cNvSpPr/>
          <p:nvPr/>
        </p:nvSpPr>
        <p:spPr>
          <a:xfrm>
            <a:off x="7796850" y="53163"/>
            <a:ext cx="1228800" cy="1228800"/>
          </a:xfrm>
          <a:prstGeom prst="ellipse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8058063" y="561526"/>
            <a:ext cx="453900" cy="4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8398143" y="325413"/>
            <a:ext cx="366300" cy="35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7"/>
          <p:cNvSpPr/>
          <p:nvPr/>
        </p:nvSpPr>
        <p:spPr>
          <a:xfrm>
            <a:off x="8503683" y="425694"/>
            <a:ext cx="155100" cy="1506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8398138" y="566293"/>
            <a:ext cx="114000" cy="1149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8178278" y="676729"/>
            <a:ext cx="213600" cy="2175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091513"/>
            <a:ext cx="3091751" cy="2003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 rotWithShape="1">
          <a:blip r:embed="rId5">
            <a:alphaModFix/>
          </a:blip>
          <a:srcRect l="19366" r="19034"/>
          <a:stretch/>
        </p:blipFill>
        <p:spPr>
          <a:xfrm>
            <a:off x="2874225" y="2747850"/>
            <a:ext cx="1840800" cy="16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6828860">
            <a:off x="-302081" y="-375480"/>
            <a:ext cx="1191136" cy="11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2244166">
            <a:off x="6753137" y="3364050"/>
            <a:ext cx="1384626" cy="13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 b="1">
                <a:latin typeface="Comfortaa"/>
                <a:ea typeface="Comfortaa"/>
                <a:cs typeface="Comfortaa"/>
                <a:sym typeface="Comfortaa"/>
              </a:rPr>
              <a:t>Nytänkande och kreativitet:</a:t>
            </a:r>
            <a:endParaRPr sz="242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-GB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Idén bygger på att kombinera alger och bakterier som tillsammans bildar en väteproduktion. 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-GB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Genmodifiering möjliggör att alger själva kan producera väte utan att kräva en separat bassäng för bakterier. 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4715025" y="4703625"/>
            <a:ext cx="4657500" cy="445200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7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ilingual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M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ontessori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chool </a:t>
            </a:r>
            <a:r>
              <a:rPr lang="en-GB" sz="1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of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L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und</a:t>
            </a:r>
            <a:endParaRPr sz="1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75" name="Google Shape;175;p18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10419971">
            <a:off x="7779125" y="62112"/>
            <a:ext cx="1191070" cy="117175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6" name="Google Shape;176;p18"/>
          <p:cNvSpPr/>
          <p:nvPr/>
        </p:nvSpPr>
        <p:spPr>
          <a:xfrm>
            <a:off x="7796850" y="53163"/>
            <a:ext cx="1228800" cy="1228800"/>
          </a:xfrm>
          <a:prstGeom prst="ellipse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8088846" y="568722"/>
            <a:ext cx="402300" cy="39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8409071" y="330080"/>
            <a:ext cx="324600" cy="31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>
            <a:off x="8512325" y="409513"/>
            <a:ext cx="137400" cy="133200"/>
          </a:xfrm>
          <a:prstGeom prst="rect">
            <a:avLst/>
          </a:prstGeom>
          <a:solidFill>
            <a:srgbClr val="5CC096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8402116" y="542876"/>
            <a:ext cx="113700" cy="114300"/>
          </a:xfrm>
          <a:prstGeom prst="rect">
            <a:avLst/>
          </a:prstGeom>
          <a:solidFill>
            <a:srgbClr val="5CC096"/>
          </a:solidFill>
          <a:ln w="19050" cap="flat" cmpd="sng">
            <a:solidFill>
              <a:srgbClr val="5CC0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8171009" y="650413"/>
            <a:ext cx="237900" cy="2337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7796850" y="53163"/>
            <a:ext cx="1228800" cy="1228800"/>
          </a:xfrm>
          <a:prstGeom prst="ellipse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8058063" y="561526"/>
            <a:ext cx="453900" cy="4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8398143" y="325413"/>
            <a:ext cx="366300" cy="35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8503683" y="425694"/>
            <a:ext cx="155100" cy="1506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8398138" y="566293"/>
            <a:ext cx="114000" cy="1149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8178278" y="676729"/>
            <a:ext cx="213600" cy="2175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pic>
        <p:nvPicPr>
          <p:cNvPr id="188" name="Google Shape;1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504875"/>
            <a:ext cx="3752700" cy="2501700"/>
          </a:xfrm>
          <a:prstGeom prst="roundRect">
            <a:avLst>
              <a:gd name="adj" fmla="val 20410"/>
            </a:avLst>
          </a:prstGeom>
          <a:noFill/>
          <a:ln>
            <a:noFill/>
          </a:ln>
        </p:spPr>
      </p:pic>
      <p:pic>
        <p:nvPicPr>
          <p:cNvPr id="189" name="Google Shape;189;p18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8419534">
            <a:off x="7993437" y="2614699"/>
            <a:ext cx="1384626" cy="13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9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6828860">
            <a:off x="-302081" y="-375480"/>
            <a:ext cx="1191136" cy="11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5982118">
            <a:off x="847509" y="-547473"/>
            <a:ext cx="1190933" cy="11717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2244166">
            <a:off x="1277087" y="2770188"/>
            <a:ext cx="1384626" cy="13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311700" y="5567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 b="1" dirty="0" err="1">
                <a:latin typeface="Comfortaa"/>
                <a:ea typeface="Comfortaa"/>
                <a:cs typeface="Comfortaa"/>
                <a:sym typeface="Comfortaa"/>
              </a:rPr>
              <a:t>Årets</a:t>
            </a:r>
            <a:r>
              <a:rPr lang="en-GB" sz="2420" b="1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2420" b="1" dirty="0" err="1">
                <a:latin typeface="Comfortaa"/>
                <a:ea typeface="Comfortaa"/>
                <a:cs typeface="Comfortaa"/>
                <a:sym typeface="Comfortaa"/>
              </a:rPr>
              <a:t>tema</a:t>
            </a:r>
            <a:r>
              <a:rPr lang="en-GB" sz="2420" b="1" dirty="0"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242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8" name="Google Shape;1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-GB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Eftersom HydroFoton använder sig av mikroalger från sjöar och hav runt om i Skåne; som Lomma strand, Östersjön samt Ringsjöarna. 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Resultatet är att vi kan utvinna miljövänlig energi samt bekämpa algblomning och övergödning i lokala sjöar och hav såväl som i större vattendrag runt om i Skåne.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4715025" y="4703625"/>
            <a:ext cx="4657500" cy="445200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7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ilingual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M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ontessori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chool </a:t>
            </a:r>
            <a:r>
              <a:rPr lang="en-GB" sz="1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of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L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und</a:t>
            </a:r>
            <a:endParaRPr sz="1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00" name="Google Shape;200;p19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10419971">
            <a:off x="7779125" y="62112"/>
            <a:ext cx="1191070" cy="117175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1" name="Google Shape;201;p19"/>
          <p:cNvSpPr/>
          <p:nvPr/>
        </p:nvSpPr>
        <p:spPr>
          <a:xfrm>
            <a:off x="7796850" y="53163"/>
            <a:ext cx="1228800" cy="1228800"/>
          </a:xfrm>
          <a:prstGeom prst="ellipse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02" name="Google Shape;202;p19"/>
          <p:cNvSpPr/>
          <p:nvPr/>
        </p:nvSpPr>
        <p:spPr>
          <a:xfrm>
            <a:off x="8088846" y="568722"/>
            <a:ext cx="402300" cy="39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9"/>
          <p:cNvSpPr/>
          <p:nvPr/>
        </p:nvSpPr>
        <p:spPr>
          <a:xfrm>
            <a:off x="8409071" y="330080"/>
            <a:ext cx="324600" cy="31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9"/>
          <p:cNvSpPr/>
          <p:nvPr/>
        </p:nvSpPr>
        <p:spPr>
          <a:xfrm>
            <a:off x="8512325" y="409513"/>
            <a:ext cx="137400" cy="133200"/>
          </a:xfrm>
          <a:prstGeom prst="rect">
            <a:avLst/>
          </a:prstGeom>
          <a:solidFill>
            <a:srgbClr val="5CC096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8402116" y="542876"/>
            <a:ext cx="113700" cy="114300"/>
          </a:xfrm>
          <a:prstGeom prst="rect">
            <a:avLst/>
          </a:prstGeom>
          <a:solidFill>
            <a:srgbClr val="5CC096"/>
          </a:solidFill>
          <a:ln w="19050" cap="flat" cmpd="sng">
            <a:solidFill>
              <a:srgbClr val="5CC0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8171009" y="650413"/>
            <a:ext cx="237900" cy="2337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7796850" y="53163"/>
            <a:ext cx="1228800" cy="1228800"/>
          </a:xfrm>
          <a:prstGeom prst="ellipse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8058063" y="561526"/>
            <a:ext cx="453900" cy="4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9"/>
          <p:cNvSpPr/>
          <p:nvPr/>
        </p:nvSpPr>
        <p:spPr>
          <a:xfrm>
            <a:off x="8398143" y="325413"/>
            <a:ext cx="366300" cy="35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9"/>
          <p:cNvSpPr/>
          <p:nvPr/>
        </p:nvSpPr>
        <p:spPr>
          <a:xfrm>
            <a:off x="8503683" y="425694"/>
            <a:ext cx="155100" cy="1506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11" name="Google Shape;211;p19"/>
          <p:cNvSpPr/>
          <p:nvPr/>
        </p:nvSpPr>
        <p:spPr>
          <a:xfrm>
            <a:off x="8398138" y="566293"/>
            <a:ext cx="114000" cy="1149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8178278" y="676729"/>
            <a:ext cx="213600" cy="2175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pic>
        <p:nvPicPr>
          <p:cNvPr id="213" name="Google Shape;213;p19"/>
          <p:cNvPicPr preferRelativeResize="0"/>
          <p:nvPr/>
        </p:nvPicPr>
        <p:blipFill rotWithShape="1">
          <a:blip r:embed="rId3">
            <a:alphaModFix/>
          </a:blip>
          <a:srcRect r="52921" b="56003"/>
          <a:stretch/>
        </p:blipFill>
        <p:spPr>
          <a:xfrm>
            <a:off x="0" y="3025500"/>
            <a:ext cx="1108975" cy="103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9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2244166">
            <a:off x="763087" y="3923275"/>
            <a:ext cx="1384626" cy="13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0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6828860">
            <a:off x="1073294" y="-426016"/>
            <a:ext cx="1191136" cy="11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0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5982118">
            <a:off x="-31866" y="-598010"/>
            <a:ext cx="1190933" cy="1171747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1" name="Google Shape;221;p20"/>
          <p:cNvSpPr txBox="1">
            <a:spLocks noGrp="1"/>
          </p:cNvSpPr>
          <p:nvPr>
            <p:ph type="title"/>
          </p:nvPr>
        </p:nvSpPr>
        <p:spPr>
          <a:xfrm>
            <a:off x="376825" y="657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lang="en-GB" sz="2420" b="1">
                <a:latin typeface="Comfortaa"/>
                <a:ea typeface="Comfortaa"/>
                <a:cs typeface="Comfortaa"/>
                <a:sym typeface="Comfortaa"/>
              </a:rPr>
              <a:t>Hur mycket energi producerar HydroFoton?</a:t>
            </a:r>
            <a:endParaRPr sz="242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GB" sz="1200" i="1">
                <a:latin typeface="Comfortaa"/>
                <a:ea typeface="Comfortaa"/>
                <a:cs typeface="Comfortaa"/>
                <a:sym typeface="Comfortaa"/>
              </a:rPr>
              <a:t>(Följande siffror baseras på vetenskapliga antaganden)</a:t>
            </a:r>
            <a:endParaRPr sz="12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2" name="Google Shape;22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roxima Nova"/>
              <a:buChar char="●"/>
            </a:pPr>
            <a:r>
              <a:rPr lang="en-GB"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HydroFoton producerar energi genom att bränna väte och utvinna energin av förbränningen.</a:t>
            </a:r>
            <a:endParaRPr sz="1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</a:pPr>
            <a:r>
              <a:rPr lang="en-GB"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 HydroFoton så kan 100 liter vatten full med mikro algerna producera cirka 40 Kg väte per dygn.</a:t>
            </a:r>
            <a:endParaRPr sz="1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●"/>
            </a:pPr>
            <a:r>
              <a:rPr lang="en-GB" sz="1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Det utvinns 1575.6 kWh (bortser från eventuella mindre förluster) av förbränningen i HydroFoton.</a:t>
            </a:r>
            <a:endParaRPr sz="1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3" name="Google Shape;223;p20"/>
          <p:cNvSpPr txBox="1"/>
          <p:nvPr/>
        </p:nvSpPr>
        <p:spPr>
          <a:xfrm>
            <a:off x="4715025" y="4703625"/>
            <a:ext cx="4657500" cy="445200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7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ilingual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M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ontessori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chool </a:t>
            </a:r>
            <a:r>
              <a:rPr lang="en-GB" sz="1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of </a:t>
            </a:r>
            <a:r>
              <a:rPr lang="en-GB" sz="1800" b="1">
                <a:solidFill>
                  <a:srgbClr val="FF9900"/>
                </a:solidFill>
                <a:latin typeface="Lexend"/>
                <a:ea typeface="Lexend"/>
                <a:cs typeface="Lexend"/>
                <a:sym typeface="Lexend"/>
              </a:rPr>
              <a:t>L</a:t>
            </a:r>
            <a:r>
              <a:rPr lang="en-GB"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und</a:t>
            </a:r>
            <a:endParaRPr sz="1800"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24" name="Google Shape;224;p20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2244166">
            <a:off x="271312" y="3872075"/>
            <a:ext cx="1384626" cy="13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0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10419971">
            <a:off x="1450500" y="4235950"/>
            <a:ext cx="1191070" cy="117175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6" name="Google Shape;226;p20"/>
          <p:cNvPicPr preferRelativeResize="0"/>
          <p:nvPr/>
        </p:nvPicPr>
        <p:blipFill rotWithShape="1">
          <a:blip r:embed="rId3">
            <a:alphaModFix/>
          </a:blip>
          <a:srcRect r="53863" b="54617"/>
          <a:stretch/>
        </p:blipFill>
        <p:spPr>
          <a:xfrm rot="-10419971">
            <a:off x="7779125" y="62112"/>
            <a:ext cx="1191070" cy="117175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7" name="Google Shape;227;p20"/>
          <p:cNvSpPr/>
          <p:nvPr/>
        </p:nvSpPr>
        <p:spPr>
          <a:xfrm>
            <a:off x="7796850" y="53163"/>
            <a:ext cx="1228800" cy="1228800"/>
          </a:xfrm>
          <a:prstGeom prst="ellipse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28" name="Google Shape;228;p20"/>
          <p:cNvSpPr/>
          <p:nvPr/>
        </p:nvSpPr>
        <p:spPr>
          <a:xfrm>
            <a:off x="8088846" y="568722"/>
            <a:ext cx="402300" cy="39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0"/>
          <p:cNvSpPr/>
          <p:nvPr/>
        </p:nvSpPr>
        <p:spPr>
          <a:xfrm>
            <a:off x="8409071" y="330080"/>
            <a:ext cx="324600" cy="31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0"/>
          <p:cNvSpPr/>
          <p:nvPr/>
        </p:nvSpPr>
        <p:spPr>
          <a:xfrm>
            <a:off x="8512325" y="409513"/>
            <a:ext cx="137400" cy="133200"/>
          </a:xfrm>
          <a:prstGeom prst="rect">
            <a:avLst/>
          </a:prstGeom>
          <a:solidFill>
            <a:srgbClr val="5CC096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31" name="Google Shape;231;p20"/>
          <p:cNvSpPr/>
          <p:nvPr/>
        </p:nvSpPr>
        <p:spPr>
          <a:xfrm>
            <a:off x="8402116" y="542876"/>
            <a:ext cx="113700" cy="114300"/>
          </a:xfrm>
          <a:prstGeom prst="rect">
            <a:avLst/>
          </a:prstGeom>
          <a:solidFill>
            <a:srgbClr val="5CC096"/>
          </a:solidFill>
          <a:ln w="19050" cap="flat" cmpd="sng">
            <a:solidFill>
              <a:srgbClr val="5CC0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32" name="Google Shape;232;p20"/>
          <p:cNvSpPr/>
          <p:nvPr/>
        </p:nvSpPr>
        <p:spPr>
          <a:xfrm>
            <a:off x="8171009" y="650413"/>
            <a:ext cx="237900" cy="2337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33" name="Google Shape;233;p20"/>
          <p:cNvSpPr/>
          <p:nvPr/>
        </p:nvSpPr>
        <p:spPr>
          <a:xfrm>
            <a:off x="7796850" y="53163"/>
            <a:ext cx="1228800" cy="1228800"/>
          </a:xfrm>
          <a:prstGeom prst="ellipse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34" name="Google Shape;234;p20"/>
          <p:cNvSpPr/>
          <p:nvPr/>
        </p:nvSpPr>
        <p:spPr>
          <a:xfrm>
            <a:off x="8058063" y="561526"/>
            <a:ext cx="453900" cy="4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0"/>
          <p:cNvSpPr/>
          <p:nvPr/>
        </p:nvSpPr>
        <p:spPr>
          <a:xfrm>
            <a:off x="8398143" y="325413"/>
            <a:ext cx="366300" cy="35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0"/>
          <p:cNvSpPr/>
          <p:nvPr/>
        </p:nvSpPr>
        <p:spPr>
          <a:xfrm>
            <a:off x="8503683" y="425694"/>
            <a:ext cx="155100" cy="1506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37" name="Google Shape;237;p20"/>
          <p:cNvSpPr/>
          <p:nvPr/>
        </p:nvSpPr>
        <p:spPr>
          <a:xfrm>
            <a:off x="8398138" y="566293"/>
            <a:ext cx="114000" cy="1149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38" name="Google Shape;238;p20"/>
          <p:cNvSpPr/>
          <p:nvPr/>
        </p:nvSpPr>
        <p:spPr>
          <a:xfrm>
            <a:off x="8178278" y="676729"/>
            <a:ext cx="213600" cy="2175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 b="1">
                <a:latin typeface="Comfortaa"/>
                <a:ea typeface="Comfortaa"/>
                <a:cs typeface="Comfortaa"/>
                <a:sym typeface="Comfortaa"/>
              </a:rPr>
              <a:t>Varför just du ska rösta på HydroFoton!</a:t>
            </a:r>
            <a:endParaRPr sz="242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4" name="Google Shape;24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Denna produkt riktar sig även till personer som gillar att bada i havet eller i sjön - och vem gör inte det? Eftersom vår idé samlar ihop alger som annars skadar miljön men även gör det svårt för just dig att bada i vattnet, så kan vi tillsammans återställa våra hav och sjöar genom att rösta på BMSL 9A! 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5" name="Google Shape;2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325" y="2163500"/>
            <a:ext cx="4746709" cy="28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1"/>
          <p:cNvPicPr preferRelativeResize="0"/>
          <p:nvPr/>
        </p:nvPicPr>
        <p:blipFill rotWithShape="1">
          <a:blip r:embed="rId4">
            <a:alphaModFix/>
          </a:blip>
          <a:srcRect r="53863" b="54617"/>
          <a:stretch/>
        </p:blipFill>
        <p:spPr>
          <a:xfrm rot="-10419971">
            <a:off x="-696375" y="2534775"/>
            <a:ext cx="1191070" cy="117175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7" name="Google Shape;247;p21"/>
          <p:cNvPicPr preferRelativeResize="0"/>
          <p:nvPr/>
        </p:nvPicPr>
        <p:blipFill rotWithShape="1">
          <a:blip r:embed="rId4">
            <a:alphaModFix/>
          </a:blip>
          <a:srcRect r="53863" b="54617"/>
          <a:stretch/>
        </p:blipFill>
        <p:spPr>
          <a:xfrm rot="2244166">
            <a:off x="216087" y="3562750"/>
            <a:ext cx="1384626" cy="13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1"/>
          <p:cNvPicPr preferRelativeResize="0"/>
          <p:nvPr/>
        </p:nvPicPr>
        <p:blipFill rotWithShape="1">
          <a:blip r:embed="rId4">
            <a:alphaModFix/>
          </a:blip>
          <a:srcRect r="53863" b="54617"/>
          <a:stretch/>
        </p:blipFill>
        <p:spPr>
          <a:xfrm rot="-10419971">
            <a:off x="7779125" y="62112"/>
            <a:ext cx="1191070" cy="117175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9" name="Google Shape;249;p21"/>
          <p:cNvSpPr/>
          <p:nvPr/>
        </p:nvSpPr>
        <p:spPr>
          <a:xfrm>
            <a:off x="7796850" y="53163"/>
            <a:ext cx="1228800" cy="1228800"/>
          </a:xfrm>
          <a:prstGeom prst="ellipse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8088846" y="568722"/>
            <a:ext cx="402300" cy="39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1"/>
          <p:cNvSpPr/>
          <p:nvPr/>
        </p:nvSpPr>
        <p:spPr>
          <a:xfrm>
            <a:off x="8409071" y="330080"/>
            <a:ext cx="324600" cy="31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1"/>
          <p:cNvSpPr/>
          <p:nvPr/>
        </p:nvSpPr>
        <p:spPr>
          <a:xfrm>
            <a:off x="8512325" y="409513"/>
            <a:ext cx="137400" cy="133200"/>
          </a:xfrm>
          <a:prstGeom prst="rect">
            <a:avLst/>
          </a:prstGeom>
          <a:solidFill>
            <a:srgbClr val="5CC096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53" name="Google Shape;253;p21"/>
          <p:cNvSpPr/>
          <p:nvPr/>
        </p:nvSpPr>
        <p:spPr>
          <a:xfrm>
            <a:off x="8402116" y="542876"/>
            <a:ext cx="113700" cy="114300"/>
          </a:xfrm>
          <a:prstGeom prst="rect">
            <a:avLst/>
          </a:prstGeom>
          <a:solidFill>
            <a:srgbClr val="5CC096"/>
          </a:solidFill>
          <a:ln w="19050" cap="flat" cmpd="sng">
            <a:solidFill>
              <a:srgbClr val="5CC0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54" name="Google Shape;254;p21"/>
          <p:cNvSpPr/>
          <p:nvPr/>
        </p:nvSpPr>
        <p:spPr>
          <a:xfrm>
            <a:off x="8171009" y="650413"/>
            <a:ext cx="237900" cy="2337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55" name="Google Shape;255;p21"/>
          <p:cNvSpPr/>
          <p:nvPr/>
        </p:nvSpPr>
        <p:spPr>
          <a:xfrm>
            <a:off x="7796850" y="53163"/>
            <a:ext cx="1228800" cy="1228800"/>
          </a:xfrm>
          <a:prstGeom prst="ellipse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56" name="Google Shape;256;p21"/>
          <p:cNvSpPr/>
          <p:nvPr/>
        </p:nvSpPr>
        <p:spPr>
          <a:xfrm>
            <a:off x="8058063" y="561526"/>
            <a:ext cx="453900" cy="4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1"/>
          <p:cNvSpPr/>
          <p:nvPr/>
        </p:nvSpPr>
        <p:spPr>
          <a:xfrm>
            <a:off x="8398143" y="325413"/>
            <a:ext cx="366300" cy="35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1"/>
          <p:cNvSpPr/>
          <p:nvPr/>
        </p:nvSpPr>
        <p:spPr>
          <a:xfrm>
            <a:off x="8503683" y="425694"/>
            <a:ext cx="155100" cy="1506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59" name="Google Shape;259;p21"/>
          <p:cNvSpPr/>
          <p:nvPr/>
        </p:nvSpPr>
        <p:spPr>
          <a:xfrm>
            <a:off x="8398138" y="566293"/>
            <a:ext cx="114000" cy="1149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8178278" y="676729"/>
            <a:ext cx="213600" cy="217500"/>
          </a:xfrm>
          <a:prstGeom prst="rect">
            <a:avLst/>
          </a:prstGeom>
          <a:solidFill>
            <a:srgbClr val="5CC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323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Bildspel på skärmen (16:9)</PresentationFormat>
  <Paragraphs>57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Comfortaa</vt:lpstr>
      <vt:lpstr>Lexend</vt:lpstr>
      <vt:lpstr>Proxima Nova</vt:lpstr>
      <vt:lpstr>Simple Light</vt:lpstr>
      <vt:lpstr>HYDRO FOTON</vt:lpstr>
      <vt:lpstr>Skiss:</vt:lpstr>
      <vt:lpstr>PowerPoint-presentation</vt:lpstr>
      <vt:lpstr>Hållbarhet:</vt:lpstr>
      <vt:lpstr>Lokal:</vt:lpstr>
      <vt:lpstr>Nytänkande och kreativitet:</vt:lpstr>
      <vt:lpstr>Årets tema:</vt:lpstr>
      <vt:lpstr>Hur mycket energi producerar HydroFoton? (Följande siffror baseras på vetenskapliga antaganden)</vt:lpstr>
      <vt:lpstr>Varför just du ska rösta på HydroFoton!</vt:lpstr>
      <vt:lpstr>HYDRO FOTON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 FOTON</dc:title>
  <cp:lastModifiedBy>Philippe Longchamps</cp:lastModifiedBy>
  <cp:revision>1</cp:revision>
  <dcterms:modified xsi:type="dcterms:W3CDTF">2023-10-03T22:29:38Z</dcterms:modified>
</cp:coreProperties>
</file>